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00" r:id="rId2"/>
    <p:sldId id="701" r:id="rId3"/>
    <p:sldId id="734" r:id="rId4"/>
    <p:sldId id="735" r:id="rId5"/>
    <p:sldId id="736" r:id="rId6"/>
    <p:sldId id="737" r:id="rId7"/>
    <p:sldId id="738" r:id="rId8"/>
    <p:sldId id="708" r:id="rId9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66FF"/>
    <a:srgbClr val="0000FF"/>
    <a:srgbClr val="FF33CC"/>
    <a:srgbClr val="339966"/>
    <a:srgbClr val="FF6600"/>
    <a:srgbClr val="FFFFCC"/>
    <a:srgbClr val="DDDDDD"/>
    <a:srgbClr val="96969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0" autoAdjust="0"/>
    <p:restoredTop sz="99327" autoAdjust="0"/>
  </p:normalViewPr>
  <p:slideViewPr>
    <p:cSldViewPr>
      <p:cViewPr varScale="1">
        <p:scale>
          <a:sx n="113" d="100"/>
          <a:sy n="113" d="100"/>
        </p:scale>
        <p:origin x="16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0" y="-78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1C4D9A-1FB7-4693-A220-AEE70A3D752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4302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4876"/>
            <a:ext cx="498539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8DD784-EF36-47CE-8E7B-85303F6209D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556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26C6D-54D0-4C05-BB83-6C3F60178F11}" type="slidenum">
              <a:rPr lang="it-IT" altLang="en-US"/>
              <a:pPr/>
              <a:t>1</a:t>
            </a:fld>
            <a:endParaRPr lang="it-IT" alt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85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5C3DE-F8C7-4907-9473-76B35485C022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87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5C3DE-F8C7-4907-9473-76B35485C022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0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5C3DE-F8C7-4907-9473-76B35485C022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41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5C3DE-F8C7-4907-9473-76B35485C022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8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5C3DE-F8C7-4907-9473-76B35485C022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0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5C3DE-F8C7-4907-9473-76B35485C022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039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5C3DE-F8C7-4907-9473-76B35485C022}" type="slidenum">
              <a:rPr lang="it-IT" altLang="en-US"/>
              <a:pPr/>
              <a:t>8</a:t>
            </a:fld>
            <a:endParaRPr lang="it-IT" alt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4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8FCD9-CD72-44B1-A50B-29E1535BB249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411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80ABE-78EB-4E90-A0C3-9F9BCB9DD8D8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5289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A4C4-CAA2-4417-A772-9B2EF78AF14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0621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CFE5F-4DE5-4500-B953-96CD920709F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5159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D1450-27B4-43EC-8CCF-1E26BF1C8A1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8374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EC879-C2C4-4A2A-AF3A-64F2C3991255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2656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ACE00-052F-4364-9385-EA91F4E16DA4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68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50873-47D5-448B-9CA4-F423EC111CB8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9162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80A53-2F15-429C-BC4D-DEFAFDD5AE3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6057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7AF66-B81D-4284-ABA1-A7C8915E2D2F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7105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A60FF-AB19-4B06-8353-6A57FF8927B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9655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Chinacat" pitchFamily="2" charset="0"/>
              </a:defRPr>
            </a:lvl1pPr>
          </a:lstStyle>
          <a:p>
            <a:fld id="{BF18C1D8-9DF2-4518-959E-97B7B8BDA932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51162" y="2736000"/>
            <a:ext cx="3241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en-US" sz="2800" dirty="0">
                <a:solidFill>
                  <a:schemeClr val="hlink"/>
                </a:solidFill>
                <a:latin typeface="Tahoma" pitchFamily="34" charset="0"/>
              </a:rPr>
              <a:t>Tim Freegarde</a:t>
            </a:r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23980"/>
            <a:ext cx="8534400" cy="762000"/>
          </a:xfrm>
        </p:spPr>
        <p:txBody>
          <a:bodyPr/>
          <a:lstStyle/>
          <a:p>
            <a:r>
              <a:rPr lang="it-IT" altLang="en-US" dirty="0" smtClean="0">
                <a:solidFill>
                  <a:srgbClr val="FFCC66"/>
                </a:solidFill>
                <a:latin typeface="Tahoma" pitchFamily="34" charset="0"/>
              </a:rPr>
              <a:t>Physics </a:t>
            </a:r>
            <a:r>
              <a:rPr lang="it-IT" altLang="en-US" dirty="0" err="1" smtClean="0">
                <a:solidFill>
                  <a:srgbClr val="FFCC66"/>
                </a:solidFill>
                <a:latin typeface="Tahoma" pitchFamily="34" charset="0"/>
              </a:rPr>
              <a:t>Skills</a:t>
            </a:r>
            <a:endParaRPr lang="it-IT" altLang="en-US" dirty="0">
              <a:solidFill>
                <a:srgbClr val="FFCC66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761942" cy="701969"/>
          </a:xfrm>
          <a:prstGeom prst="rect">
            <a:avLst/>
          </a:prstGeom>
        </p:spPr>
      </p:pic>
      <p:pic>
        <p:nvPicPr>
          <p:cNvPr id="959490" name="Picture 2" descr="Image result for workshop skill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0" b="29044"/>
          <a:stretch/>
        </p:blipFill>
        <p:spPr bwMode="auto">
          <a:xfrm>
            <a:off x="0" y="3957620"/>
            <a:ext cx="6791828" cy="24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>
            <a:off x="647564" y="3789040"/>
            <a:ext cx="7452828" cy="21961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EC64-2F48-438C-8206-E168DE1CCDB7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Physics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skills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958922" y="4304598"/>
            <a:ext cx="52940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identify physics in a physical situation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958922" y="4672935"/>
            <a:ext cx="5402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apply physical laws, logical deduction and mathematics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958922" y="5046518"/>
            <a:ext cx="5402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analyse qualitatively and quantitatively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4225" y="1004838"/>
            <a:ext cx="5157013" cy="1513866"/>
            <a:chOff x="574225" y="1004838"/>
            <a:chExt cx="5157013" cy="1513866"/>
          </a:xfrm>
        </p:grpSpPr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574225" y="1886460"/>
              <a:ext cx="379975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85750" indent="-180000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•"/>
              </a:pPr>
              <a:r>
                <a:rPr lang="it-IT" altLang="en-US" sz="1800" dirty="0" smtClean="0">
                  <a:solidFill>
                    <a:srgbClr val="FFCC66"/>
                  </a:solidFill>
                  <a:latin typeface="Gill Sans MT" panose="020B0502020104020203" pitchFamily="34" charset="0"/>
                  <a:sym typeface="Symbol" pitchFamily="18" charset="2"/>
                </a:rPr>
                <a:t>BECOME A BETTER PHYSICIST…</a:t>
              </a:r>
              <a:endParaRPr lang="it-IT" altLang="en-US" sz="1800" dirty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3" t="4174" r="9225" b="20197"/>
            <a:stretch/>
          </p:blipFill>
          <p:spPr>
            <a:xfrm>
              <a:off x="4373979" y="1004838"/>
              <a:ext cx="1357259" cy="151386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75122" y="1862592"/>
            <a:ext cx="6648496" cy="1508551"/>
            <a:chOff x="575122" y="1862592"/>
            <a:chExt cx="6648496" cy="1508551"/>
          </a:xfrm>
        </p:grpSpPr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>
              <a:off x="575122" y="2725258"/>
              <a:ext cx="528471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85750" indent="-180000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•"/>
              </a:pPr>
              <a:r>
                <a:rPr lang="it-IT" altLang="en-US" sz="1800" dirty="0" smtClean="0">
                  <a:solidFill>
                    <a:srgbClr val="FFCC66"/>
                  </a:solidFill>
                  <a:latin typeface="Gill Sans MT" panose="020B0502020104020203" pitchFamily="34" charset="0"/>
                  <a:sym typeface="Symbol" pitchFamily="18" charset="2"/>
                </a:rPr>
                <a:t>GRADUATE WITH A BETTER DEGREE CLASS…</a:t>
              </a:r>
              <a:endParaRPr lang="it-IT" altLang="en-US" sz="1800" dirty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endParaRPr>
            </a:p>
          </p:txBody>
        </p:sp>
        <p:pic>
          <p:nvPicPr>
            <p:cNvPr id="960518" name="Picture 6" descr="https://cdn.southampton.ac.uk/assets/imported/transforms/content-block/BoxGridWithImages_ImageBlock/33895DED41EB40638B971B76A5396123/ceremony%20copy.tif_SIA_JPG_fit_to_width_MEDIUM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4" t="8541" r="25634" b="17642"/>
            <a:stretch/>
          </p:blipFill>
          <p:spPr bwMode="auto">
            <a:xfrm>
              <a:off x="5859838" y="1862592"/>
              <a:ext cx="1363780" cy="1508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574226" y="3921460"/>
            <a:ext cx="18608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1800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it-IT" altLang="en-US" sz="16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GENERAL AIMS:</a:t>
            </a:r>
            <a:endParaRPr lang="it-IT" altLang="en-US" sz="16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958922" y="542347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compare theory with experiment, or predict what happens next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21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5" grpId="0"/>
      <p:bldP spid="49" grpId="0"/>
      <p:bldP spid="53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4319972" y="1790836"/>
            <a:ext cx="4348964" cy="34790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EC64-2F48-438C-8206-E168DE1CCDB7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Physics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skills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647565" y="1790836"/>
            <a:ext cx="37812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parse the question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06492" y="2254772"/>
            <a:ext cx="4069178" cy="616634"/>
            <a:chOff x="4606492" y="2254772"/>
            <a:chExt cx="4069178" cy="616634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4606492" y="2254772"/>
              <a:ext cx="406917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State, What, Identify, Express, Find</a:t>
              </a:r>
              <a:endParaRPr lang="en-GB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4787238" y="2532852"/>
              <a:ext cx="38884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no derivation required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179512" y="1241484"/>
            <a:ext cx="5678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48650" indent="-342900">
              <a:spcBef>
                <a:spcPct val="30000"/>
              </a:spcBef>
              <a:buClr>
                <a:schemeClr val="hlink"/>
              </a:buClr>
              <a:buFont typeface="+mj-lt"/>
              <a:buAutoNum type="arabicPeriod"/>
            </a:pPr>
            <a:r>
              <a:rPr lang="it-IT" altLang="en-US" sz="18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IDENTIFY PHYSICS IN A PHYSICAL SITUATION…</a:t>
            </a:r>
            <a:endParaRPr lang="it-IT" altLang="en-US" sz="18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4319972" y="1952873"/>
            <a:ext cx="43556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1800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it-IT" altLang="en-US" sz="16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QUESTION TERMINOLOGY</a:t>
            </a:r>
            <a:endParaRPr lang="it-IT" altLang="en-US" sz="16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97382" y="2803411"/>
            <a:ext cx="4078288" cy="610712"/>
            <a:chOff x="4597382" y="2803411"/>
            <a:chExt cx="4078288" cy="610712"/>
          </a:xfrm>
        </p:grpSpPr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4597382" y="2803411"/>
              <a:ext cx="40782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Explain, Describ</a:t>
              </a:r>
              <a:r>
                <a:rPr lang="en-GB" altLang="en-US" sz="16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e, How</a:t>
              </a:r>
              <a:endParaRPr lang="en-GB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4787238" y="3075569"/>
              <a:ext cx="38884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in words…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6492" y="3353910"/>
            <a:ext cx="4069178" cy="610712"/>
            <a:chOff x="4606492" y="3353910"/>
            <a:chExt cx="4069178" cy="610712"/>
          </a:xfrm>
        </p:grpSpPr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4606492" y="3353910"/>
              <a:ext cx="406917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Derive, Prove, Show that, Determine</a:t>
              </a:r>
              <a:endParaRPr lang="en-GB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4787238" y="3626068"/>
              <a:ext cx="38884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state assumptions, proceed logically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06492" y="3908300"/>
            <a:ext cx="4069178" cy="613506"/>
            <a:chOff x="4606492" y="3908300"/>
            <a:chExt cx="4069178" cy="613506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4606492" y="3908300"/>
              <a:ext cx="406917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Evaluate, Indicate, Calculate, Estimate</a:t>
              </a:r>
              <a:endParaRPr lang="en-GB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4787486" y="4183252"/>
              <a:ext cx="388818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numbers, with clear assumptions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115" y="4453511"/>
            <a:ext cx="4064821" cy="603421"/>
            <a:chOff x="4604115" y="4453511"/>
            <a:chExt cx="4064821" cy="603421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4604115" y="4453511"/>
              <a:ext cx="406482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Sketch</a:t>
              </a:r>
              <a:endParaRPr lang="en-GB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4780504" y="4718378"/>
              <a:ext cx="38884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as it says…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200" t="21219" r="40944" b="8267"/>
          <a:stretch/>
        </p:blipFill>
        <p:spPr>
          <a:xfrm>
            <a:off x="934787" y="2810241"/>
            <a:ext cx="2986759" cy="2459684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</a:ln>
          <a:effectLst>
            <a:outerShdw blurRad="76200" dist="889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647565" y="2204864"/>
            <a:ext cx="37812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draw a diagram representing the information provided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043608" y="3075569"/>
            <a:ext cx="376753" cy="44143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001605" y="4402070"/>
            <a:ext cx="376753" cy="44143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727684" y="3605732"/>
            <a:ext cx="376753" cy="44143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285748" y="4781744"/>
            <a:ext cx="376753" cy="44143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226894" y="4352529"/>
            <a:ext cx="376753" cy="44143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167844" y="3767697"/>
            <a:ext cx="376753" cy="44143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396048" y="3826449"/>
            <a:ext cx="376753" cy="44143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52" grpId="0"/>
      <p:bldP spid="55" grpId="0"/>
      <p:bldP spid="38" grpId="0"/>
      <p:bldP spid="6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359532" y="1700808"/>
            <a:ext cx="4709004" cy="34790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EC64-2F48-438C-8206-E168DE1CCDB7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Physics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skills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6052" y="2164744"/>
            <a:ext cx="4346588" cy="862855"/>
            <a:chOff x="4606492" y="2254772"/>
            <a:chExt cx="4069178" cy="862855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4606492" y="2254772"/>
              <a:ext cx="406917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diagram</a:t>
              </a:r>
              <a:endParaRPr lang="en-GB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4787238" y="2532852"/>
              <a:ext cx="388843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establishes problem, defines parameters, visualizes question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179512" y="1241484"/>
            <a:ext cx="7416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48650" indent="-342900">
              <a:spcBef>
                <a:spcPct val="30000"/>
              </a:spcBef>
              <a:buClr>
                <a:schemeClr val="hlink"/>
              </a:buClr>
              <a:buFont typeface="+mj-lt"/>
              <a:buAutoNum type="arabicPeriod" startAt="2"/>
            </a:pPr>
            <a:r>
              <a:rPr lang="it-IT" altLang="en-US" sz="18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APPLY PHYSICAL LAWS, LOGICAL DEDUCTION &amp; MATHEMATICS</a:t>
            </a:r>
            <a:endParaRPr lang="it-IT" altLang="en-US" sz="18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359532" y="1862845"/>
            <a:ext cx="43556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1800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it-IT" altLang="en-US" sz="16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STRUCTURE OF A DERIVATION</a:t>
            </a:r>
            <a:endParaRPr lang="it-IT" altLang="en-US" sz="16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6052" y="2968081"/>
            <a:ext cx="4069178" cy="610712"/>
            <a:chOff x="4606492" y="3353910"/>
            <a:chExt cx="4069178" cy="610712"/>
          </a:xfrm>
        </p:grpSpPr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4606492" y="3353910"/>
              <a:ext cx="406917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fundamental principles</a:t>
              </a:r>
              <a:endParaRPr lang="en-GB" altLang="en-US" sz="1600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4787238" y="3626068"/>
              <a:ext cx="38884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physical laws and general assumptions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6054" y="3553544"/>
            <a:ext cx="4346586" cy="613506"/>
            <a:chOff x="4606492" y="3908300"/>
            <a:chExt cx="4346586" cy="613506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4606492" y="3908300"/>
              <a:ext cx="406917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rgbClr val="FF33CC"/>
                  </a:solidFill>
                  <a:latin typeface="Tahoma" pitchFamily="34" charset="0"/>
                  <a:sym typeface="Symbol" pitchFamily="18" charset="2"/>
                </a:rPr>
                <a:t>particular assumptions</a:t>
              </a:r>
              <a:endParaRPr lang="en-GB" altLang="en-US" sz="1600" dirty="0">
                <a:solidFill>
                  <a:srgbClr val="FF33CC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4787485" y="4183252"/>
              <a:ext cx="416559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approximations, values, regime limitations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0409" y="4133539"/>
            <a:ext cx="4064821" cy="849642"/>
            <a:chOff x="4604115" y="4453511"/>
            <a:chExt cx="4064821" cy="849642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4604115" y="4453511"/>
              <a:ext cx="406482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rgbClr val="0066FF"/>
                  </a:solidFill>
                  <a:latin typeface="Tahoma" pitchFamily="34" charset="0"/>
                  <a:sym typeface="Symbol" pitchFamily="18" charset="2"/>
                </a:rPr>
                <a:t>mathematics</a:t>
              </a:r>
              <a:endParaRPr lang="en-GB" altLang="en-US" sz="1600" dirty="0">
                <a:solidFill>
                  <a:srgbClr val="0066FF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4780504" y="4718378"/>
              <a:ext cx="388843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tautologies which introduce no new physical information but 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063" t="21219" r="25588" b="7548"/>
          <a:stretch/>
        </p:blipFill>
        <p:spPr>
          <a:xfrm>
            <a:off x="5194819" y="1700807"/>
            <a:ext cx="3589650" cy="4935769"/>
          </a:xfrm>
          <a:prstGeom prst="rect">
            <a:avLst/>
          </a:prstGeom>
          <a:effectLst>
            <a:outerShdw blurRad="76200" dist="889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0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2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359532" y="1700808"/>
            <a:ext cx="4709004" cy="34790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EC64-2F48-438C-8206-E168DE1CCDB7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Physics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skills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6052" y="2164744"/>
            <a:ext cx="4346588" cy="862855"/>
            <a:chOff x="4606492" y="2254772"/>
            <a:chExt cx="4069178" cy="862855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4606492" y="2254772"/>
              <a:ext cx="406917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diagram</a:t>
              </a:r>
              <a:endParaRPr lang="en-GB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4787238" y="2532852"/>
              <a:ext cx="388843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establishes problem, defines parameters, visualizes question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179512" y="1241484"/>
            <a:ext cx="7416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48650" indent="-342900">
              <a:spcBef>
                <a:spcPct val="30000"/>
              </a:spcBef>
              <a:buClr>
                <a:schemeClr val="hlink"/>
              </a:buClr>
              <a:buFont typeface="+mj-lt"/>
              <a:buAutoNum type="arabicPeriod" startAt="2"/>
            </a:pPr>
            <a:r>
              <a:rPr lang="it-IT" altLang="en-US" sz="18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APPLY PHYSICAL LAWS, LOGICAL DEDUCTION &amp; MATHEMATICS</a:t>
            </a:r>
            <a:endParaRPr lang="it-IT" altLang="en-US" sz="18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359532" y="1862845"/>
            <a:ext cx="43556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1800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it-IT" altLang="en-US" sz="16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STRUCTURE OF A DERIVATION</a:t>
            </a:r>
            <a:endParaRPr lang="it-IT" altLang="en-US" sz="16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6052" y="2968081"/>
            <a:ext cx="4069178" cy="610712"/>
            <a:chOff x="4606492" y="3353910"/>
            <a:chExt cx="4069178" cy="610712"/>
          </a:xfrm>
        </p:grpSpPr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4606492" y="3353910"/>
              <a:ext cx="406917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fundamental principles</a:t>
              </a:r>
              <a:endParaRPr lang="en-GB" altLang="en-US" sz="1600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4787238" y="3626068"/>
              <a:ext cx="38884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physical laws and general assumptions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6054" y="3553544"/>
            <a:ext cx="4346586" cy="613506"/>
            <a:chOff x="4606492" y="3908300"/>
            <a:chExt cx="4346586" cy="613506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4606492" y="3908300"/>
              <a:ext cx="406917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rgbClr val="FF33CC"/>
                  </a:solidFill>
                  <a:latin typeface="Tahoma" pitchFamily="34" charset="0"/>
                  <a:sym typeface="Symbol" pitchFamily="18" charset="2"/>
                </a:rPr>
                <a:t>particular assumptions</a:t>
              </a:r>
              <a:endParaRPr lang="en-GB" altLang="en-US" sz="1600" dirty="0">
                <a:solidFill>
                  <a:srgbClr val="FF33CC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4787485" y="4183252"/>
              <a:ext cx="416559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approximations, values, regime limitations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0409" y="4133539"/>
            <a:ext cx="4064821" cy="849642"/>
            <a:chOff x="4604115" y="4453511"/>
            <a:chExt cx="4064821" cy="849642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4604115" y="4453511"/>
              <a:ext cx="406482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dirty="0" smtClean="0">
                  <a:solidFill>
                    <a:srgbClr val="0066FF"/>
                  </a:solidFill>
                  <a:latin typeface="Tahoma" pitchFamily="34" charset="0"/>
                  <a:sym typeface="Symbol" pitchFamily="18" charset="2"/>
                </a:rPr>
                <a:t>mathematics</a:t>
              </a:r>
              <a:endParaRPr lang="en-GB" altLang="en-US" sz="1600" dirty="0">
                <a:solidFill>
                  <a:srgbClr val="0066FF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4780504" y="4718378"/>
              <a:ext cx="388843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rgbClr val="FFCC66"/>
                </a:buClr>
                <a:buFontTx/>
                <a:buChar char="•"/>
              </a:pPr>
              <a:r>
                <a:rPr lang="en-GB" altLang="en-US" sz="1600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sym typeface="Symbol" pitchFamily="18" charset="2"/>
                </a:rPr>
                <a:t>tautologies which introduce no new physical information but </a:t>
              </a:r>
              <a:endParaRPr lang="en-GB" altLang="en-US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063" t="21219" r="25588" b="7548"/>
          <a:stretch/>
        </p:blipFill>
        <p:spPr>
          <a:xfrm>
            <a:off x="5194819" y="1700807"/>
            <a:ext cx="3589650" cy="4935769"/>
          </a:xfrm>
          <a:prstGeom prst="rect">
            <a:avLst/>
          </a:prstGeom>
          <a:effectLst>
            <a:outerShdw blurRad="76200" dist="88900" dir="2700000" algn="tl" rotWithShape="0">
              <a:schemeClr val="accent3">
                <a:alpha val="40000"/>
              </a:scheme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194819" y="1700807"/>
            <a:ext cx="3584424" cy="4935769"/>
            <a:chOff x="5194819" y="1700807"/>
            <a:chExt cx="3584424" cy="4935769"/>
          </a:xfrm>
        </p:grpSpPr>
        <p:sp>
          <p:nvSpPr>
            <p:cNvPr id="4" name="Rectangle 3"/>
            <p:cNvSpPr/>
            <p:nvPr/>
          </p:nvSpPr>
          <p:spPr bwMode="auto">
            <a:xfrm>
              <a:off x="5194819" y="1700807"/>
              <a:ext cx="3584424" cy="4928593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12594" t="21938" r="59844" b="36329"/>
            <a:stretch/>
          </p:blipFill>
          <p:spPr>
            <a:xfrm>
              <a:off x="5194819" y="3666625"/>
              <a:ext cx="3584424" cy="2969951"/>
            </a:xfrm>
            <a:prstGeom prst="rect">
              <a:avLst/>
            </a:prstGeom>
          </p:spPr>
        </p:pic>
      </p:grp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359532" y="5392537"/>
            <a:ext cx="43556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1800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it-IT" altLang="en-US" sz="16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DERIVATIONS SHOULD BE</a:t>
            </a:r>
            <a:endParaRPr lang="it-IT" altLang="en-US" sz="16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45970" y="5678098"/>
            <a:ext cx="45436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logical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45970" y="6009246"/>
            <a:ext cx="45436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rigorous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964610" name="Picture 2" descr="Image result for exclamation mar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95" y="5341934"/>
            <a:ext cx="836392" cy="11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EC64-2F48-438C-8206-E168DE1CCDB7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Physics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skills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179512" y="1241484"/>
            <a:ext cx="7416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48650" indent="-342900">
              <a:spcBef>
                <a:spcPct val="30000"/>
              </a:spcBef>
              <a:buClr>
                <a:schemeClr val="hlink"/>
              </a:buClr>
              <a:buFont typeface="+mj-lt"/>
              <a:buAutoNum type="arabicPeriod" startAt="3"/>
            </a:pPr>
            <a:r>
              <a:rPr lang="it-IT" altLang="en-US" sz="18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ANALYSE QUALITATIVELY AND QUANTITATIVELY</a:t>
            </a:r>
            <a:endParaRPr lang="it-IT" altLang="en-US" sz="18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924248" y="2119950"/>
            <a:ext cx="52940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vectors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24248" y="2488287"/>
            <a:ext cx="5402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symbols/variables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924248" y="2861870"/>
            <a:ext cx="5402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definite integrals (especially &gt;1D)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539552" y="1736812"/>
            <a:ext cx="34217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1800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it-IT" altLang="en-US" sz="16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APPLY and USE CONSISTENTLY:</a:t>
            </a:r>
            <a:endParaRPr lang="it-IT" altLang="en-US" sz="16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924248" y="3238830"/>
            <a:ext cx="6493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differentiation (especially products, powers, functions of functions)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539552" y="3718842"/>
            <a:ext cx="34217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1800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it-IT" altLang="en-US" sz="16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SKETCH or PLOT GRAPHS</a:t>
            </a:r>
            <a:endParaRPr lang="it-IT" altLang="en-US" sz="16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920871" y="4095802"/>
            <a:ext cx="52940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label axes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920871" y="4464139"/>
            <a:ext cx="5402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show asymptotes/trends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920871" y="4837722"/>
            <a:ext cx="5402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plot specific values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920871" y="5214682"/>
            <a:ext cx="33630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label important features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77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32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EC64-2F48-438C-8206-E168DE1CCDB7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Physics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skills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179512" y="1241484"/>
            <a:ext cx="8496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48650" indent="-342900">
              <a:spcBef>
                <a:spcPct val="30000"/>
              </a:spcBef>
              <a:buClr>
                <a:schemeClr val="hlink"/>
              </a:buClr>
              <a:buFont typeface="+mj-lt"/>
              <a:buAutoNum type="arabicPeriod" startAt="4"/>
            </a:pPr>
            <a:r>
              <a:rPr lang="it-IT" altLang="en-US" sz="18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COMPARE THEORY WITH EXPERIMENT or PREDICT WHAT HAPPENS NEXT</a:t>
            </a:r>
            <a:endParaRPr lang="it-IT" altLang="en-US" sz="18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924248" y="2218053"/>
            <a:ext cx="52940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units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24248" y="2586390"/>
            <a:ext cx="5402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precision, uncertainty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539552" y="1834915"/>
            <a:ext cx="4500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1800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it-IT" altLang="en-US" sz="16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NUMERICAL VALUES AND INTERPRETATION</a:t>
            </a:r>
            <a:endParaRPr lang="it-IT" altLang="en-US" sz="16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539552" y="3176972"/>
            <a:ext cx="34217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1800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it-IT" altLang="en-US" sz="16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COMMENTARY</a:t>
            </a:r>
            <a:endParaRPr lang="it-IT" altLang="en-US" sz="16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920871" y="3553932"/>
            <a:ext cx="63874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required to explain logic, assumptions, interpretation, conclusions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920871" y="3922269"/>
            <a:ext cx="5402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clarity and accuracy of language essential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026355" y="4346329"/>
            <a:ext cx="50912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ct val="30000"/>
              </a:spcBef>
              <a:buClr>
                <a:srgbClr val="FFCC66"/>
              </a:buClr>
            </a:pPr>
            <a:r>
              <a:rPr lang="en-GB" altLang="en-US" sz="1600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http://phyweb.phys.soton.ac.uk/quantum/writing.php</a:t>
            </a:r>
            <a:endParaRPr lang="en-GB" altLang="en-US" sz="1600" dirty="0">
              <a:solidFill>
                <a:srgbClr val="FFCC66"/>
              </a:solidFill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51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8" grpId="0"/>
      <p:bldP spid="32" grpId="0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156366" y="3645025"/>
            <a:ext cx="4659395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EC64-2F48-438C-8206-E168DE1CCDB7}" type="slidenum">
              <a:rPr lang="it-IT" altLang="en-US"/>
              <a:pPr/>
              <a:t>8</a:t>
            </a:fld>
            <a:endParaRPr lang="it-IT" alt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Physics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skills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107506" y="1517057"/>
            <a:ext cx="34217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1800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it-IT" altLang="en-US" sz="16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COURSEWORK RECORD CARD</a:t>
            </a:r>
            <a:endParaRPr lang="it-IT" altLang="en-US" sz="16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88826" y="1894017"/>
            <a:ext cx="40389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feedback and progress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488825" y="2262354"/>
            <a:ext cx="40389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attach to every set of coursework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107504" y="3772120"/>
            <a:ext cx="34217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180000">
              <a:spcBef>
                <a:spcPct val="3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it-IT" altLang="en-US" sz="1600" dirty="0" smtClean="0">
                <a:solidFill>
                  <a:srgbClr val="FFCC66"/>
                </a:solidFill>
                <a:latin typeface="Gill Sans MT" panose="020B0502020104020203" pitchFamily="34" charset="0"/>
                <a:sym typeface="Symbol" pitchFamily="18" charset="2"/>
              </a:rPr>
              <a:t>RESOURCES</a:t>
            </a:r>
            <a:endParaRPr lang="it-IT" altLang="en-US" sz="1600" dirty="0">
              <a:solidFill>
                <a:srgbClr val="FFCC66"/>
              </a:solidFill>
              <a:latin typeface="Gill Sans MT" panose="020B0502020104020203" pitchFamily="34" charset="0"/>
              <a:sym typeface="Symbol" pitchFamily="18" charset="2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88824" y="4149080"/>
            <a:ext cx="40389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advice in lab manuals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88823" y="4517417"/>
            <a:ext cx="40389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sym typeface="Symbol" pitchFamily="18" charset="2"/>
              </a:rPr>
              <a:t>examples in every textbook</a:t>
            </a:r>
            <a:endParaRPr lang="en-GB" alt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441794" y="4885754"/>
            <a:ext cx="44182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ct val="30000"/>
              </a:spcBef>
              <a:buClr>
                <a:srgbClr val="FFCC66"/>
              </a:buClr>
            </a:pP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www.southampton.ac.uk</a:t>
            </a:r>
            <a:r>
              <a:rPr lang="en-GB" altLang="en-US" sz="1600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/~evans/PHYS-Skills/</a:t>
            </a:r>
            <a:endParaRPr lang="en-GB" altLang="en-US" sz="1600" dirty="0">
              <a:solidFill>
                <a:srgbClr val="FFCC66"/>
              </a:solidFill>
              <a:latin typeface="Tahoma" pitchFamily="34" charset="0"/>
              <a:sym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47142" y="728700"/>
            <a:ext cx="4225972" cy="5778826"/>
            <a:chOff x="4747142" y="728700"/>
            <a:chExt cx="4225972" cy="57788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9838" t="13304" r="56694"/>
            <a:stretch/>
          </p:blipFill>
          <p:spPr>
            <a:xfrm>
              <a:off x="4887769" y="728700"/>
              <a:ext cx="4076719" cy="577882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364088" y="200173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60042" y="934339"/>
              <a:ext cx="1913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100" b="1" cap="small" dirty="0" err="1" smtClean="0">
                  <a:solidFill>
                    <a:srgbClr val="7030A0"/>
                  </a:solidFill>
                  <a:latin typeface="Bradley Hand ITC" panose="03070402050302030203" pitchFamily="66" charset="0"/>
                </a:rPr>
                <a:t>Theophilus</a:t>
              </a:r>
              <a:r>
                <a:rPr lang="en-GB" sz="1100" b="1" cap="small" dirty="0" smtClean="0">
                  <a:solidFill>
                    <a:srgbClr val="7030A0"/>
                  </a:solidFill>
                  <a:latin typeface="Bradley Hand ITC" panose="03070402050302030203" pitchFamily="66" charset="0"/>
                </a:rPr>
                <a:t> p </a:t>
              </a:r>
              <a:r>
                <a:rPr lang="en-GB" sz="1100" b="1" cap="small" dirty="0" err="1" smtClean="0">
                  <a:solidFill>
                    <a:srgbClr val="7030A0"/>
                  </a:solidFill>
                  <a:latin typeface="Bradley Hand ITC" panose="03070402050302030203" pitchFamily="66" charset="0"/>
                </a:rPr>
                <a:t>wildebeeste</a:t>
              </a:r>
              <a:endParaRPr lang="en-GB" sz="1100" b="1" cap="small" dirty="0" smtClean="0">
                <a:solidFill>
                  <a:srgbClr val="7030A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76256" y="1086739"/>
              <a:ext cx="1913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b="1" cap="small" dirty="0" smtClean="0">
                  <a:solidFill>
                    <a:srgbClr val="7030A0"/>
                  </a:solidFill>
                  <a:latin typeface="Bradley Hand ITC" panose="03070402050302030203" pitchFamily="66" charset="0"/>
                </a:rPr>
                <a:t>29081958</a:t>
              </a:r>
              <a:endParaRPr lang="en-GB" sz="1100" b="1" cap="small" dirty="0" smtClean="0">
                <a:solidFill>
                  <a:srgbClr val="7030A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96136" y="201555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07847" y="201555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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72403" y="235823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78765" y="235084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76716" y="235823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25024" y="235276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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80112" y="273398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+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85127" y="272849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72403" y="273491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22349" y="273491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38373" y="1979548"/>
              <a:ext cx="191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smtClean="0">
                  <a:solidFill>
                    <a:srgbClr val="C00000"/>
                  </a:solidFill>
                  <a:latin typeface="Bradley Hand ITC" panose="03070402050302030203" pitchFamily="66" charset="0"/>
                </a:rPr>
                <a:t>Make sure to include and label all information from question.</a:t>
              </a:r>
              <a:endParaRPr lang="en-GB" sz="9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60887" y="2336390"/>
              <a:ext cx="191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smtClean="0">
                  <a:solidFill>
                    <a:srgbClr val="C00000"/>
                  </a:solidFill>
                  <a:latin typeface="Bradley Hand ITC" panose="03070402050302030203" pitchFamily="66" charset="0"/>
                </a:rPr>
                <a:t>Consider errors and give values to appropriate precision</a:t>
              </a:r>
              <a:endParaRPr lang="en-GB" sz="9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860887" y="2700027"/>
              <a:ext cx="19130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smtClean="0">
                  <a:solidFill>
                    <a:srgbClr val="C00000"/>
                  </a:solidFill>
                  <a:latin typeface="Bradley Hand ITC" panose="03070402050302030203" pitchFamily="66" charset="0"/>
                </a:rPr>
                <a:t>Diagram excellent!</a:t>
              </a:r>
              <a:endParaRPr lang="en-GB" sz="9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540065" y="2055787"/>
              <a:ext cx="3457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smtClean="0">
                  <a:solidFill>
                    <a:srgbClr val="C00000"/>
                  </a:solidFill>
                  <a:latin typeface="Bradley Hand ITC" panose="03070402050302030203" pitchFamily="66" charset="0"/>
                </a:rPr>
                <a:t>JW</a:t>
              </a:r>
              <a:endParaRPr lang="en-GB" sz="9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540634" y="2412629"/>
              <a:ext cx="3457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smtClean="0">
                  <a:solidFill>
                    <a:srgbClr val="C00000"/>
                  </a:solidFill>
                  <a:latin typeface="Bradley Hand ITC" panose="03070402050302030203" pitchFamily="66" charset="0"/>
                </a:rPr>
                <a:t>TS</a:t>
              </a:r>
              <a:endParaRPr lang="en-GB" sz="9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548428" y="2790434"/>
              <a:ext cx="3457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smtClean="0">
                  <a:solidFill>
                    <a:srgbClr val="C00000"/>
                  </a:solidFill>
                  <a:latin typeface="Bradley Hand ITC" panose="03070402050302030203" pitchFamily="66" charset="0"/>
                </a:rPr>
                <a:t>BB</a:t>
              </a:r>
              <a:endParaRPr lang="en-GB" sz="9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993749" y="2753183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4993749" y="4379634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61540" name="Picture 4" descr="https://images-eu.ssl-images-amazon.com/images/I/31dOWDLixYL._SY355_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9" r="26888" b="48570"/>
            <a:stretch/>
          </p:blipFill>
          <p:spPr bwMode="auto">
            <a:xfrm>
              <a:off x="4747142" y="2513689"/>
              <a:ext cx="352517" cy="347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4" descr="https://images-eu.ssl-images-amazon.com/images/I/31dOWDLixYL._SY355_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9" r="26888" b="48570"/>
            <a:stretch/>
          </p:blipFill>
          <p:spPr bwMode="auto">
            <a:xfrm>
              <a:off x="4778191" y="4130929"/>
              <a:ext cx="352517" cy="347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5982592" y="202197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992041" y="236906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992041" y="273306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03738" y="237751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b="1" dirty="0" smtClean="0">
                  <a:solidFill>
                    <a:srgbClr val="C00000"/>
                  </a:solidFill>
                  <a:latin typeface="Bradley Hand ITC" panose="03070402050302030203" pitchFamily="66" charset="0"/>
                  <a:sym typeface="Wingdings" panose="05000000000000000000" pitchFamily="2" charset="2"/>
                </a:rPr>
                <a:t></a:t>
              </a:r>
              <a:endParaRPr lang="en-GB" sz="1800" b="1" dirty="0" smtClean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8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2" grpId="0"/>
      <p:bldP spid="43" grpId="0"/>
      <p:bldP spid="44" grpId="0"/>
      <p:bldP spid="46" grpId="0"/>
      <p:bldP spid="47" grpId="0"/>
      <p:bldP spid="48" grpId="0"/>
      <p:bldP spid="50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25394</TotalTime>
  <Words>389</Words>
  <Application>Microsoft Office PowerPoint</Application>
  <PresentationFormat>On-screen Show (4:3)</PresentationFormat>
  <Paragraphs>117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Bradley Hand ITC</vt:lpstr>
      <vt:lpstr>Chinacat</vt:lpstr>
      <vt:lpstr>Gill Sans MT</vt:lpstr>
      <vt:lpstr>Symbol</vt:lpstr>
      <vt:lpstr>Tahoma</vt:lpstr>
      <vt:lpstr>Times New Roman</vt:lpstr>
      <vt:lpstr>Wingdings</vt:lpstr>
      <vt:lpstr>Struttura predefinita</vt:lpstr>
      <vt:lpstr>Physics Skills</vt:lpstr>
      <vt:lpstr>Physics skills</vt:lpstr>
      <vt:lpstr>Physics skills</vt:lpstr>
      <vt:lpstr>Physics skills</vt:lpstr>
      <vt:lpstr>Physics skills</vt:lpstr>
      <vt:lpstr>Physics skills</vt:lpstr>
      <vt:lpstr>Physics skills</vt:lpstr>
      <vt:lpstr>Physics skills</vt:lpstr>
    </vt:vector>
  </TitlesOfParts>
  <Company>Università di Trento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Physics PHYS2023</dc:title>
  <dc:creator>Tim Freegarde</dc:creator>
  <cp:lastModifiedBy>Tim</cp:lastModifiedBy>
  <cp:revision>1272</cp:revision>
  <cp:lastPrinted>2014-10-10T09:44:05Z</cp:lastPrinted>
  <dcterms:created xsi:type="dcterms:W3CDTF">2002-04-08T10:47:19Z</dcterms:created>
  <dcterms:modified xsi:type="dcterms:W3CDTF">2017-10-01T21:13:38Z</dcterms:modified>
</cp:coreProperties>
</file>